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62" r:id="rId2"/>
    <p:sldId id="263" r:id="rId3"/>
    <p:sldId id="264" r:id="rId4"/>
    <p:sldId id="266" r:id="rId5"/>
    <p:sldId id="267" r:id="rId6"/>
    <p:sldId id="268" r:id="rId7"/>
    <p:sldId id="271" r:id="rId8"/>
    <p:sldId id="269" r:id="rId9"/>
    <p:sldId id="270" r:id="rId10"/>
    <p:sldId id="272" r:id="rId11"/>
    <p:sldId id="273" r:id="rId12"/>
    <p:sldId id="274" r:id="rId13"/>
    <p:sldId id="276" r:id="rId14"/>
    <p:sldId id="27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craym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1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2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BFF3946-FFE7-4C61-AA27-C782232CA7F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45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967EA26-E0BB-4F40-B75A-8E94E3EC40F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68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pic>
        <p:nvPicPr>
          <p:cNvPr id="23565" name="Picture 13" descr="AHCCCS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7625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395244-030F-490E-AC96-0D9FBBEFEDD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0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ABFFC6-3505-4871-A274-7C9C36B50A2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8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FF475D-9D7D-443B-B6C8-D335065368D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65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3A5643-7B0E-4A9A-ABEA-27CFD9C8769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4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799EF5-5E1A-4FAB-9539-3D0D0E0134D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41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81DA49-56A0-4592-B69D-FD13B9A9F77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3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601F02-0A58-4E23-8967-2599ABCD40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4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FE5AA3-EE30-4A79-A625-0919FBDCB1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1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C4573A-FDDF-47F6-B9CB-6CB5FCAC4E2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61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A81FF3-65D9-4B7F-9FEF-C89AF12D440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9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7433" name="Picture 25" descr="AHCCCS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7625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1F01CE29-DF41-4F42-B40F-630A3DAB6F3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azahcccs.gov/commercial/EDIresources/ICD10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Arizona Health Care Cost Containment System (AHCCCS) </a:t>
            </a:r>
            <a:br>
              <a:rPr lang="en-US" sz="4000" dirty="0" smtClean="0"/>
            </a:br>
            <a:r>
              <a:rPr lang="en-US" sz="4000" dirty="0" smtClean="0"/>
              <a:t>ICD-10 Overview – January 2014</a:t>
            </a:r>
            <a:endParaRPr lang="en-US" sz="4000" dirty="0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17525" y="6286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Impacted Areas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Important to recognize that this is not just an IT project (60% Operational and 40% Systems)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ICD10 impacts a wide range of Business areas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Benefits/Coverage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Payment policies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Provider relations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Claims/Encounters processing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Statistical trending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Fraud and Abuse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Budgeting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Quality Measures and Quality 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Etc…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10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Must Do’s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Complete an assessment of business and system impacts first and revisit as needed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Involve the entire agency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Realize that this is a business and a technical project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Involve and train experts early 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Ensure strong project management/tracking tools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Spread-out the resources and budget commitments appropriately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Plan for and execute testing of business processes as well as systems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1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AHCCCS Timelines and 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The AHCCCS ICD10 Project remains on schedule</a:t>
            </a:r>
          </a:p>
          <a:p>
            <a:pPr eaLnBrk="1" hangingPunct="1">
              <a:defRPr/>
            </a:pPr>
            <a:r>
              <a:rPr lang="en-US" sz="2400" dirty="0"/>
              <a:t>AHCCCS ICD10 Project Milestones</a:t>
            </a:r>
          </a:p>
          <a:p>
            <a:pPr lvl="1" eaLnBrk="1" hangingPunct="1">
              <a:defRPr/>
            </a:pPr>
            <a:r>
              <a:rPr lang="en-US" sz="2400" dirty="0"/>
              <a:t>Requirements and Design Reference System - </a:t>
            </a:r>
            <a:r>
              <a:rPr lang="en-US" sz="2400" dirty="0">
                <a:solidFill>
                  <a:srgbClr val="0070C0"/>
                </a:solidFill>
              </a:rPr>
              <a:t>Completed </a:t>
            </a: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Coding Reference Systems - </a:t>
            </a:r>
            <a:r>
              <a:rPr lang="en-US" sz="2400" dirty="0">
                <a:solidFill>
                  <a:srgbClr val="0070C0"/>
                </a:solidFill>
              </a:rPr>
              <a:t>Completed</a:t>
            </a:r>
          </a:p>
          <a:p>
            <a:pPr lvl="1" eaLnBrk="1" hangingPunct="1">
              <a:defRPr/>
            </a:pPr>
            <a:r>
              <a:rPr lang="en-US" sz="2400" dirty="0"/>
              <a:t>Requirements and Design All other Systems – </a:t>
            </a:r>
            <a:r>
              <a:rPr lang="en-US" sz="2400" dirty="0">
                <a:solidFill>
                  <a:srgbClr val="0070C0"/>
                </a:solidFill>
              </a:rPr>
              <a:t>Completed</a:t>
            </a:r>
          </a:p>
          <a:p>
            <a:pPr lvl="1" eaLnBrk="1" hangingPunct="1">
              <a:defRPr/>
            </a:pPr>
            <a:r>
              <a:rPr lang="en-US" sz="2400" dirty="0"/>
              <a:t>Internal Testing Reference System - </a:t>
            </a:r>
            <a:r>
              <a:rPr lang="en-US" sz="2400" dirty="0">
                <a:solidFill>
                  <a:srgbClr val="0070C0"/>
                </a:solidFill>
              </a:rPr>
              <a:t>Completed</a:t>
            </a:r>
          </a:p>
          <a:p>
            <a:pPr lvl="1" eaLnBrk="1" hangingPunct="1">
              <a:defRPr/>
            </a:pPr>
            <a:r>
              <a:rPr lang="en-US" sz="2400" dirty="0"/>
              <a:t>Coding All other System Areas – </a:t>
            </a:r>
            <a:r>
              <a:rPr lang="en-US" sz="2400" dirty="0">
                <a:solidFill>
                  <a:srgbClr val="0070C0"/>
                </a:solidFill>
              </a:rPr>
              <a:t>In progress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en-US" sz="2400" dirty="0"/>
              <a:t>System Implementation Reference System – </a:t>
            </a:r>
            <a:r>
              <a:rPr lang="en-US" sz="2400" dirty="0">
                <a:solidFill>
                  <a:srgbClr val="0070C0"/>
                </a:solidFill>
              </a:rPr>
              <a:t>Completed</a:t>
            </a:r>
          </a:p>
          <a:p>
            <a:pPr lvl="1" eaLnBrk="1" hangingPunct="1">
              <a:defRPr/>
            </a:pPr>
            <a:r>
              <a:rPr lang="en-US" sz="2400" dirty="0"/>
              <a:t>Initial Reference Table Loads – </a:t>
            </a:r>
            <a:r>
              <a:rPr lang="en-US" sz="2400" dirty="0">
                <a:solidFill>
                  <a:srgbClr val="0070C0"/>
                </a:solidFill>
              </a:rPr>
              <a:t>Completed (final qc  and validation of key policy impacts in progress)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76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AHCCCS Timelines and Status, cont.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sz="2400" dirty="0"/>
              <a:t>Internal Testing All other Systems –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Progress </a:t>
            </a:r>
          </a:p>
          <a:p>
            <a:pPr lvl="1" eaLnBrk="1" hangingPunct="1">
              <a:defRPr/>
            </a:pPr>
            <a:r>
              <a:rPr lang="en-US" sz="2400" dirty="0"/>
              <a:t>External Testing Begins - January 2014 </a:t>
            </a:r>
          </a:p>
          <a:p>
            <a:pPr lvl="2" eaLnBrk="1" hangingPunct="1">
              <a:defRPr/>
            </a:pPr>
            <a:r>
              <a:rPr lang="en-US" sz="2000" dirty="0"/>
              <a:t>837 Submissions (Claims/Encounters) - January 15</a:t>
            </a:r>
            <a:r>
              <a:rPr lang="en-US" sz="2000" baseline="30000" dirty="0"/>
              <a:t>th</a:t>
            </a:r>
            <a:r>
              <a:rPr lang="en-US" sz="2000" dirty="0"/>
              <a:t> 2014</a:t>
            </a:r>
          </a:p>
          <a:p>
            <a:pPr lvl="2" eaLnBrk="1" hangingPunct="1">
              <a:defRPr/>
            </a:pPr>
            <a:r>
              <a:rPr lang="en-US" sz="2000" dirty="0"/>
              <a:t>Claims/Encounters Editing and Results Reporting – March 15</a:t>
            </a:r>
            <a:r>
              <a:rPr lang="en-US" sz="2000" baseline="30000" dirty="0"/>
              <a:t>th</a:t>
            </a:r>
            <a:r>
              <a:rPr lang="en-US" sz="2000" dirty="0"/>
              <a:t> 2014</a:t>
            </a:r>
          </a:p>
          <a:p>
            <a:pPr lvl="2" eaLnBrk="1" hangingPunct="1">
              <a:defRPr/>
            </a:pPr>
            <a:r>
              <a:rPr lang="en-US" sz="2000" dirty="0"/>
              <a:t>Reports – June 1</a:t>
            </a:r>
            <a:r>
              <a:rPr lang="en-US" sz="2000" baseline="30000" dirty="0"/>
              <a:t>st</a:t>
            </a:r>
            <a:r>
              <a:rPr lang="en-US" sz="2000" dirty="0"/>
              <a:t> 2014</a:t>
            </a:r>
          </a:p>
          <a:p>
            <a:pPr lvl="2" eaLnBrk="1" hangingPunct="1">
              <a:defRPr/>
            </a:pPr>
            <a:r>
              <a:rPr lang="en-US" sz="2000" dirty="0"/>
              <a:t>ICD10/DRG Integrated End to End – June 1</a:t>
            </a:r>
            <a:r>
              <a:rPr lang="en-US" sz="2000" baseline="30000" dirty="0"/>
              <a:t>st</a:t>
            </a:r>
            <a:r>
              <a:rPr lang="en-US" sz="2000" dirty="0"/>
              <a:t> 2014</a:t>
            </a:r>
          </a:p>
          <a:p>
            <a:pPr lvl="1" eaLnBrk="1" hangingPunct="1">
              <a:defRPr/>
            </a:pPr>
            <a:r>
              <a:rPr lang="en-US" sz="2400" dirty="0"/>
              <a:t>System Implementation All other Systems - September 2014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06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Available Resources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9900" lvl="1" indent="-469900">
              <a:buClr>
                <a:schemeClr val="bg2"/>
              </a:buClr>
              <a:buSzPct val="70000"/>
              <a:buFont typeface="Wingdings" pitchFamily="2" charset="2"/>
              <a:buChar char="o"/>
            </a:pPr>
            <a:r>
              <a:rPr lang="en-US" sz="2400" dirty="0" smtClean="0"/>
              <a:t>Webpage - </a:t>
            </a:r>
            <a:r>
              <a:rPr lang="en-US" sz="2400" dirty="0" smtClean="0">
                <a:hlinkClick r:id="rId2"/>
              </a:rPr>
              <a:t>http://azahcccs.gov/commercial/EDIresources/ICD10.aspx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4F825E-8185-4DC4-8113-F6ACABA8A9A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is ICD-10?</a:t>
            </a:r>
            <a:endParaRPr lang="en-US" sz="4000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ICD-10 is the updated version of the sets of codes used for claims coding of:</a:t>
            </a:r>
          </a:p>
          <a:p>
            <a:pPr lvl="1" eaLnBrk="1" hangingPunct="1"/>
            <a:r>
              <a:rPr lang="en-US" sz="2400" dirty="0" smtClean="0"/>
              <a:t>Diagnosis; for all types of providers (ICD-10 CM)</a:t>
            </a:r>
          </a:p>
          <a:p>
            <a:pPr lvl="1" eaLnBrk="1" hangingPunct="1"/>
            <a:r>
              <a:rPr lang="en-US" sz="2400" dirty="0" smtClean="0"/>
              <a:t>Inpatient hospital procedures (ICD-10 PCS)</a:t>
            </a:r>
          </a:p>
          <a:p>
            <a:pPr eaLnBrk="1" hangingPunct="1"/>
            <a:r>
              <a:rPr lang="en-US" sz="2400" dirty="0" smtClean="0"/>
              <a:t>Effective - for outpatient and professional dates of service, and inpatient dates of discharge 10/1/2014 and after.  The law mandates that ICD-9 procedures and diagnosis codes be replaced with ICD-10 procedure and diagnosis codes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8A01D8-DBA9-440E-A248-3C11A8E5D1C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Why is ICD-10 a major change from ICD-9?</a:t>
            </a:r>
            <a:endParaRPr lang="en-US" sz="40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Not just the usual annual update of codes </a:t>
            </a:r>
          </a:p>
          <a:p>
            <a:pPr eaLnBrk="1" hangingPunct="1"/>
            <a:r>
              <a:rPr lang="en-US" sz="2400" dirty="0" smtClean="0"/>
              <a:t>ICD-10 is very different from ICD-9 both structurally and conceptually</a:t>
            </a:r>
          </a:p>
          <a:p>
            <a:pPr eaLnBrk="1" hangingPunct="1"/>
            <a:r>
              <a:rPr lang="en-US" sz="2400" dirty="0" smtClean="0"/>
              <a:t>Requires changes to most clinical and administrative systems and processes</a:t>
            </a:r>
          </a:p>
          <a:p>
            <a:pPr eaLnBrk="1" hangingPunct="1"/>
            <a:r>
              <a:rPr lang="en-US" sz="2400" dirty="0" smtClean="0"/>
              <a:t>Impacts reimbursement and coverage</a:t>
            </a:r>
          </a:p>
          <a:p>
            <a:pPr eaLnBrk="1" hangingPunct="1"/>
            <a:r>
              <a:rPr lang="en-US" sz="2400" dirty="0" smtClean="0"/>
              <a:t>Impacts key reporting functions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              Our first care is your health care</a:t>
            </a:r>
          </a:p>
          <a:p>
            <a:r>
              <a:rPr lang="en-US" dirty="0"/>
              <a:t>              Arizona Health Care Cost Containment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9A45DF-F3EC-481C-8AF3-6848D2B9EC62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Challenges with moving from ICD-9 to ICD-10</a:t>
            </a:r>
            <a:endParaRPr lang="en-US" sz="4000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No clear mapping from ICD-9 to ICD-10</a:t>
            </a:r>
          </a:p>
          <a:p>
            <a:pPr lvl="1" eaLnBrk="1" hangingPunct="1"/>
            <a:r>
              <a:rPr lang="en-US" sz="2400" dirty="0" smtClean="0"/>
              <a:t>May be 1 ICD-9 to many ICD-10’s; Many to many; no good equivalent, etc…</a:t>
            </a:r>
          </a:p>
          <a:p>
            <a:pPr lvl="1" eaLnBrk="1" hangingPunct="1"/>
            <a:r>
              <a:rPr lang="en-US" sz="2400" dirty="0" smtClean="0"/>
              <a:t>Information in ICD-9 is not as specific so crosswalks are difficult</a:t>
            </a:r>
          </a:p>
          <a:p>
            <a:pPr eaLnBrk="1" hangingPunct="1"/>
            <a:r>
              <a:rPr lang="en-US" sz="2400" dirty="0" smtClean="0"/>
              <a:t>AHCCCS approach to understand concepts and intent behind policies, processes, etc… to ensure appropriate and timely decision making from ICD-9 to ICD-10</a:t>
            </a:r>
          </a:p>
          <a:p>
            <a:pPr lvl="1" eaLnBrk="1" hangingPunct="1">
              <a:buFontTx/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AHCCCS Approach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 order to move to ICD-10 we must do the following: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Determine which ICD-10 diagnosis codes should be considered under each applicable policy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Operational staff who must make these determinations must first be trained on the new ICD-10 coding structures, etc….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Once determinations are made, identify all related system impacts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Make identified system changes to include the ICD-10 codes to be considered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17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AHCCCS Approach, cont.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z="2400" dirty="0" smtClean="0"/>
              <a:t>Make identified system changes, to ensure the accommodation of appropriate ICD-10 values</a:t>
            </a:r>
          </a:p>
          <a:p>
            <a:pPr lvl="1" eaLnBrk="1" hangingPunct="1"/>
            <a:r>
              <a:rPr lang="en-US" sz="2400" dirty="0" smtClean="0"/>
              <a:t>Update Reference tables with ICD-10 values</a:t>
            </a:r>
          </a:p>
          <a:p>
            <a:pPr lvl="1" eaLnBrk="1" hangingPunct="1"/>
            <a:r>
              <a:rPr lang="en-US" sz="2400" dirty="0" smtClean="0"/>
              <a:t>Make any changes to related reporting</a:t>
            </a:r>
          </a:p>
          <a:p>
            <a:pPr lvl="1" eaLnBrk="1" hangingPunct="1"/>
            <a:r>
              <a:rPr lang="en-US" sz="2400" dirty="0" smtClean="0"/>
              <a:t>Review and update all related documentation including Provider Billing Manuals; Claims processing policies; Rule; etc…</a:t>
            </a:r>
          </a:p>
          <a:p>
            <a:pPr lvl="1" eaLnBrk="1" hangingPunct="1"/>
            <a:r>
              <a:rPr lang="en-US" sz="2400" dirty="0" smtClean="0"/>
              <a:t>Ensure all updated materials are posted to the AHCCCS Website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5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AHCCCS Approach, cont.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z="2400" dirty="0" smtClean="0"/>
              <a:t>Ensure that the AHCCCS Contracted Health Plans are informed of all necessary changes, and track to ensure that like changes are made in their systems, documentation and processes</a:t>
            </a:r>
          </a:p>
          <a:p>
            <a:pPr lvl="1" eaLnBrk="1" hangingPunct="1"/>
            <a:r>
              <a:rPr lang="en-US" sz="2400" dirty="0" smtClean="0"/>
              <a:t>Ensure that all impacted and/or interested staff receive training regarding changes</a:t>
            </a:r>
          </a:p>
          <a:p>
            <a:pPr lvl="1" eaLnBrk="1" hangingPunct="1"/>
            <a:r>
              <a:rPr lang="en-US" sz="2400" dirty="0" smtClean="0"/>
              <a:t>Ensure that all impacted providers/trading partners receive communications related to and training regarding the changes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3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ICD-10 Impacts to Consider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Provider Documentation –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Codes must be supported by medical documentation and since ICD-10 codes are more specific, more documentation may be necessary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Revenues may be impacted by specificity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Coverage and Payment –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New coding may result in new coverage policies, new medical review edits and new reimbursement schedules overtime.  For example AHCCCS will be moving to APR-DRG reimbursement or Inpatient Hospitals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75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ICD-10 Impacts to Consider, cont.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Billing Related Transactions –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Updates to include/support ICD-10 where appropriate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Expect increase in rejects, denials and pends during transition and initial implementation periods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Laboratory and Pharmacy orders will need to be supported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Quality Measures/Pay for Performance –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Updates to measures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New measures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Will be difficult to measure impacts of change from ICD9 to ICD10 and during overlap reporting periods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Our first care is your health care</a:t>
            </a:r>
          </a:p>
          <a:p>
            <a:r>
              <a:rPr lang="en-US" dirty="0" smtClean="0"/>
              <a:t>              Arizona Health Care Cost Containment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F475D-9D7D-443B-B6C8-D335065368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7481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8480</TotalTime>
  <Words>992</Words>
  <Application>Microsoft Office PowerPoint</Application>
  <PresentationFormat>On-screen Show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Quadrant</vt:lpstr>
      <vt:lpstr>Arizona Health Care Cost Containment System (AHCCCS)  ICD-10 Overview – January 2014</vt:lpstr>
      <vt:lpstr>What is ICD-10?</vt:lpstr>
      <vt:lpstr>Why is ICD-10 a major change from ICD-9?</vt:lpstr>
      <vt:lpstr>Challenges with moving from ICD-9 to ICD-10</vt:lpstr>
      <vt:lpstr>AHCCCS Approach</vt:lpstr>
      <vt:lpstr>AHCCCS Approach, cont.</vt:lpstr>
      <vt:lpstr>AHCCCS Approach, cont.</vt:lpstr>
      <vt:lpstr>ICD-10 Impacts to Consider</vt:lpstr>
      <vt:lpstr>ICD-10 Impacts to Consider, cont.</vt:lpstr>
      <vt:lpstr>Impacted Areas</vt:lpstr>
      <vt:lpstr>Must Do’s</vt:lpstr>
      <vt:lpstr>AHCCCS Timelines and Status</vt:lpstr>
      <vt:lpstr>AHCCCS Timelines and Status, cont.</vt:lpstr>
      <vt:lpstr>Available Resources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Administrator</cp:lastModifiedBy>
  <cp:revision>20</cp:revision>
  <dcterms:created xsi:type="dcterms:W3CDTF">2011-11-23T15:17:49Z</dcterms:created>
  <dcterms:modified xsi:type="dcterms:W3CDTF">2014-01-26T21:15:42Z</dcterms:modified>
</cp:coreProperties>
</file>